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58" r:id="rId3"/>
    <p:sldId id="260" r:id="rId4"/>
    <p:sldId id="264" r:id="rId5"/>
    <p:sldId id="261" r:id="rId6"/>
    <p:sldId id="265" r:id="rId7"/>
    <p:sldId id="263" r:id="rId8"/>
    <p:sldId id="262" r:id="rId9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4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44D79-A9A3-427A-9EF2-A78E88241082}" type="datetimeFigureOut">
              <a:rPr lang="zh-HK" altLang="en-US" smtClean="0"/>
              <a:t>12/3/2019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180D1-481D-4939-9D96-3DA1323F5C8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06767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276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Shape 392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1850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Shape 392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4530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Shape 392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6622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0BA3-5202-459E-84BA-EC568C34BD8C}" type="datetimeFigureOut">
              <a:rPr lang="zh-HK" altLang="en-US" smtClean="0"/>
              <a:t>12/3/2019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62F8-014A-4AC6-B373-5A621FB3096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56305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0BA3-5202-459E-84BA-EC568C34BD8C}" type="datetimeFigureOut">
              <a:rPr lang="zh-HK" altLang="en-US" smtClean="0"/>
              <a:t>12/3/2019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62F8-014A-4AC6-B373-5A621FB3096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50024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0BA3-5202-459E-84BA-EC568C34BD8C}" type="datetimeFigureOut">
              <a:rPr lang="zh-HK" altLang="en-US" smtClean="0"/>
              <a:t>12/3/2019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62F8-014A-4AC6-B373-5A621FB3096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06321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9" name="Shape 129"/>
          <p:cNvSpPr/>
          <p:nvPr/>
        </p:nvSpPr>
        <p:spPr>
          <a:xfrm>
            <a:off x="-222700" y="745967"/>
            <a:ext cx="3507200" cy="35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0" name="Shape 130"/>
          <p:cNvSpPr/>
          <p:nvPr/>
        </p:nvSpPr>
        <p:spPr>
          <a:xfrm>
            <a:off x="2416133" y="361867"/>
            <a:ext cx="1405600" cy="14056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1" name="Shape 131"/>
          <p:cNvSpPr/>
          <p:nvPr/>
        </p:nvSpPr>
        <p:spPr>
          <a:xfrm>
            <a:off x="2272795" y="-172873"/>
            <a:ext cx="401200" cy="401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2" name="Shape 132"/>
          <p:cNvSpPr/>
          <p:nvPr/>
        </p:nvSpPr>
        <p:spPr>
          <a:xfrm>
            <a:off x="304800" y="3849667"/>
            <a:ext cx="807200" cy="807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3" name="Shape 133"/>
          <p:cNvSpPr/>
          <p:nvPr/>
        </p:nvSpPr>
        <p:spPr>
          <a:xfrm>
            <a:off x="2030538" y="421712"/>
            <a:ext cx="283999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4" name="Shape 134"/>
          <p:cNvSpPr/>
          <p:nvPr/>
        </p:nvSpPr>
        <p:spPr>
          <a:xfrm>
            <a:off x="10463933" y="5557437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5" name="Shape 135"/>
          <p:cNvSpPr/>
          <p:nvPr/>
        </p:nvSpPr>
        <p:spPr>
          <a:xfrm>
            <a:off x="11343324" y="39748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6" name="Shape 136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7" name="Shape 137"/>
          <p:cNvSpPr/>
          <p:nvPr/>
        </p:nvSpPr>
        <p:spPr>
          <a:xfrm>
            <a:off x="11496064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8" name="Shape 138"/>
          <p:cNvSpPr/>
          <p:nvPr/>
        </p:nvSpPr>
        <p:spPr>
          <a:xfrm>
            <a:off x="10066695" y="6402209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9" name="Shape 139"/>
          <p:cNvSpPr/>
          <p:nvPr/>
        </p:nvSpPr>
        <p:spPr>
          <a:xfrm>
            <a:off x="9767547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0" name="Shape 140"/>
          <p:cNvSpPr/>
          <p:nvPr/>
        </p:nvSpPr>
        <p:spPr>
          <a:xfrm>
            <a:off x="122585" y="3849667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1" name="Shape 141"/>
          <p:cNvSpPr/>
          <p:nvPr/>
        </p:nvSpPr>
        <p:spPr>
          <a:xfrm>
            <a:off x="11635215" y="4266753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142" name="Shape 142"/>
          <p:cNvGrpSpPr/>
          <p:nvPr/>
        </p:nvGrpSpPr>
        <p:grpSpPr>
          <a:xfrm>
            <a:off x="10856499" y="5970097"/>
            <a:ext cx="678467" cy="638280"/>
            <a:chOff x="5972700" y="2330200"/>
            <a:chExt cx="411625" cy="387275"/>
          </a:xfrm>
        </p:grpSpPr>
        <p:sp>
          <p:nvSpPr>
            <p:cNvPr id="143" name="Shape 14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44" name="Shape 14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145" name="Shape 145"/>
          <p:cNvGrpSpPr/>
          <p:nvPr/>
        </p:nvGrpSpPr>
        <p:grpSpPr>
          <a:xfrm>
            <a:off x="2853162" y="643385"/>
            <a:ext cx="531543" cy="842560"/>
            <a:chOff x="6718575" y="2318625"/>
            <a:chExt cx="256950" cy="407375"/>
          </a:xfrm>
        </p:grpSpPr>
        <p:sp>
          <p:nvSpPr>
            <p:cNvPr id="146" name="Shape 14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47" name="Shape 14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48" name="Shape 14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49" name="Shape 14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50" name="Shape 15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51" name="Shape 15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52" name="Shape 15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53" name="Shape 15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192100" y="745967"/>
            <a:ext cx="2856000" cy="350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3774567" y="1600200"/>
            <a:ext cx="3355200" cy="4160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body" idx="2"/>
          </p:nvPr>
        </p:nvSpPr>
        <p:spPr>
          <a:xfrm>
            <a:off x="7534725" y="1600200"/>
            <a:ext cx="3562000" cy="4160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sldNum" idx="12"/>
          </p:nvPr>
        </p:nvSpPr>
        <p:spPr>
          <a:xfrm>
            <a:off x="10823977" y="557417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10389594"/>
      </p:ext>
    </p:extLst>
  </p:cSld>
  <p:clrMapOvr>
    <a:masterClrMapping/>
  </p:clrMapOvr>
  <p:transition advTm="5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507267" y="840200"/>
            <a:ext cx="5177600" cy="5177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" name="Shape 11"/>
          <p:cNvSpPr/>
          <p:nvPr/>
        </p:nvSpPr>
        <p:spPr>
          <a:xfrm>
            <a:off x="7240467" y="304800"/>
            <a:ext cx="1850800" cy="18508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" name="Shape 12"/>
          <p:cNvSpPr/>
          <p:nvPr/>
        </p:nvSpPr>
        <p:spPr>
          <a:xfrm>
            <a:off x="7877667" y="6214433"/>
            <a:ext cx="807200" cy="807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" name="Shape 13"/>
          <p:cNvSpPr/>
          <p:nvPr/>
        </p:nvSpPr>
        <p:spPr>
          <a:xfrm>
            <a:off x="3608867" y="5163504"/>
            <a:ext cx="1463600" cy="14636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" name="Shape 14"/>
          <p:cNvSpPr/>
          <p:nvPr/>
        </p:nvSpPr>
        <p:spPr>
          <a:xfrm>
            <a:off x="2775591" y="1028361"/>
            <a:ext cx="1032800" cy="1032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5" name="Shape 15"/>
          <p:cNvSpPr/>
          <p:nvPr/>
        </p:nvSpPr>
        <p:spPr>
          <a:xfrm>
            <a:off x="8684868" y="2155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6" name="Shape 16"/>
          <p:cNvSpPr/>
          <p:nvPr/>
        </p:nvSpPr>
        <p:spPr>
          <a:xfrm>
            <a:off x="3227300" y="4816059"/>
            <a:ext cx="449200" cy="449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7" name="Shape 17"/>
          <p:cNvSpPr/>
          <p:nvPr/>
        </p:nvSpPr>
        <p:spPr>
          <a:xfrm>
            <a:off x="3149979" y="2226843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8" name="Shape 18"/>
          <p:cNvSpPr/>
          <p:nvPr/>
        </p:nvSpPr>
        <p:spPr>
          <a:xfrm>
            <a:off x="9091280" y="1784923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" name="Shape 19"/>
          <p:cNvSpPr/>
          <p:nvPr/>
        </p:nvSpPr>
        <p:spPr>
          <a:xfrm>
            <a:off x="8218652" y="58327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" name="Shape 20"/>
          <p:cNvSpPr/>
          <p:nvPr/>
        </p:nvSpPr>
        <p:spPr>
          <a:xfrm>
            <a:off x="3067482" y="1320253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1" name="Shape 21"/>
          <p:cNvGrpSpPr/>
          <p:nvPr/>
        </p:nvGrpSpPr>
        <p:grpSpPr>
          <a:xfrm>
            <a:off x="4001432" y="5576164"/>
            <a:ext cx="678467" cy="638280"/>
            <a:chOff x="5972700" y="2330200"/>
            <a:chExt cx="411625" cy="387275"/>
          </a:xfrm>
        </p:grpSpPr>
        <p:sp>
          <p:nvSpPr>
            <p:cNvPr id="22" name="Shape 2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" name="Shape 2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24" name="Shape 24"/>
          <p:cNvGrpSpPr/>
          <p:nvPr/>
        </p:nvGrpSpPr>
        <p:grpSpPr>
          <a:xfrm>
            <a:off x="7815690" y="675412"/>
            <a:ext cx="699965" cy="1109525"/>
            <a:chOff x="6718575" y="2318625"/>
            <a:chExt cx="256950" cy="407375"/>
          </a:xfrm>
        </p:grpSpPr>
        <p:sp>
          <p:nvSpPr>
            <p:cNvPr id="25" name="Shape 25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6" name="Shape 26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7" name="Shape 27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8" name="Shape 28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9" name="Shape 29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31" name="Shape 31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</p:grpSp>
      <p:sp>
        <p:nvSpPr>
          <p:cNvPr id="33" name="Shape 33"/>
          <p:cNvSpPr txBox="1">
            <a:spLocks noGrp="1"/>
          </p:cNvSpPr>
          <p:nvPr>
            <p:ph type="ctrTitle"/>
          </p:nvPr>
        </p:nvSpPr>
        <p:spPr>
          <a:xfrm>
            <a:off x="3676333" y="1281800"/>
            <a:ext cx="4839200" cy="4294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/>
          <p:nvPr/>
        </p:nvSpPr>
        <p:spPr>
          <a:xfrm>
            <a:off x="3676328" y="1149292"/>
            <a:ext cx="401200" cy="401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5" name="Shape 35"/>
          <p:cNvSpPr/>
          <p:nvPr/>
        </p:nvSpPr>
        <p:spPr>
          <a:xfrm>
            <a:off x="4679904" y="6343112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" name="Shape 36"/>
          <p:cNvSpPr/>
          <p:nvPr/>
        </p:nvSpPr>
        <p:spPr>
          <a:xfrm>
            <a:off x="7326468" y="5832701"/>
            <a:ext cx="551200" cy="551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805952227"/>
      </p:ext>
    </p:extLst>
  </p:cSld>
  <p:clrMapOvr>
    <a:masterClrMapping/>
  </p:clrMapOvr>
  <p:transition advTm="5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9" name="Shape 69"/>
          <p:cNvSpPr/>
          <p:nvPr/>
        </p:nvSpPr>
        <p:spPr>
          <a:xfrm>
            <a:off x="5082400" y="-259733"/>
            <a:ext cx="2027200" cy="202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0" name="Shape 70"/>
          <p:cNvSpPr/>
          <p:nvPr/>
        </p:nvSpPr>
        <p:spPr>
          <a:xfrm>
            <a:off x="6642867" y="979700"/>
            <a:ext cx="1032800" cy="1032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1" name="Shape 71"/>
          <p:cNvSpPr/>
          <p:nvPr/>
        </p:nvSpPr>
        <p:spPr>
          <a:xfrm>
            <a:off x="4626597" y="1081297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2" name="Shape 72"/>
          <p:cNvSpPr/>
          <p:nvPr/>
        </p:nvSpPr>
        <p:spPr>
          <a:xfrm>
            <a:off x="4146500" y="205891"/>
            <a:ext cx="678400" cy="678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3" name="Shape 73"/>
          <p:cNvSpPr/>
          <p:nvPr/>
        </p:nvSpPr>
        <p:spPr>
          <a:xfrm>
            <a:off x="7194037" y="-11425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4" name="Shape 74"/>
          <p:cNvSpPr/>
          <p:nvPr/>
        </p:nvSpPr>
        <p:spPr>
          <a:xfrm>
            <a:off x="-187199" y="5045604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5" name="Shape 75"/>
          <p:cNvSpPr/>
          <p:nvPr/>
        </p:nvSpPr>
        <p:spPr>
          <a:xfrm>
            <a:off x="10772400" y="5888300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6" name="Shape 76"/>
          <p:cNvSpPr/>
          <p:nvPr/>
        </p:nvSpPr>
        <p:spPr>
          <a:xfrm>
            <a:off x="542867" y="6268597"/>
            <a:ext cx="449199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7" name="Shape 77"/>
          <p:cNvSpPr/>
          <p:nvPr/>
        </p:nvSpPr>
        <p:spPr>
          <a:xfrm>
            <a:off x="11862100" y="5497761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8" name="Shape 78"/>
          <p:cNvSpPr/>
          <p:nvPr/>
        </p:nvSpPr>
        <p:spPr>
          <a:xfrm>
            <a:off x="10400728" y="6204409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9" name="Shape 79"/>
          <p:cNvSpPr/>
          <p:nvPr/>
        </p:nvSpPr>
        <p:spPr>
          <a:xfrm>
            <a:off x="11295995" y="5604303"/>
            <a:ext cx="125200" cy="125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0" name="Shape 80"/>
          <p:cNvSpPr/>
          <p:nvPr/>
        </p:nvSpPr>
        <p:spPr>
          <a:xfrm>
            <a:off x="704879" y="4679032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1" name="Shape 81"/>
          <p:cNvSpPr/>
          <p:nvPr/>
        </p:nvSpPr>
        <p:spPr>
          <a:xfrm>
            <a:off x="11103717" y="6219618"/>
            <a:ext cx="509657" cy="509657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82" name="Shape 82"/>
          <p:cNvGrpSpPr/>
          <p:nvPr/>
        </p:nvGrpSpPr>
        <p:grpSpPr>
          <a:xfrm>
            <a:off x="205365" y="5458264"/>
            <a:ext cx="678467" cy="638280"/>
            <a:chOff x="5972700" y="2330200"/>
            <a:chExt cx="411625" cy="387275"/>
          </a:xfrm>
        </p:grpSpPr>
        <p:sp>
          <p:nvSpPr>
            <p:cNvPr id="83" name="Shape 8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4" name="Shape 8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85" name="Shape 85"/>
          <p:cNvGrpSpPr/>
          <p:nvPr/>
        </p:nvGrpSpPr>
        <p:grpSpPr>
          <a:xfrm>
            <a:off x="6963951" y="1186297"/>
            <a:ext cx="390563" cy="619047"/>
            <a:chOff x="6718575" y="2318625"/>
            <a:chExt cx="256950" cy="407375"/>
          </a:xfrm>
        </p:grpSpPr>
        <p:sp>
          <p:nvSpPr>
            <p:cNvPr id="86" name="Shape 8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7" name="Shape 8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8" name="Shape 8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9" name="Shape 8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0" name="Shape 9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1" name="Shape 9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2" name="Shape 9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3" name="Shape 9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1656367" y="2272800"/>
            <a:ext cx="8879600" cy="109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8pPr>
            <a:lvl9pPr lvl="8" algn="ctr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9pPr>
          </a:lstStyle>
          <a:p>
            <a:endParaRPr/>
          </a:p>
        </p:txBody>
      </p:sp>
      <p:sp>
        <p:nvSpPr>
          <p:cNvPr id="95" name="Shape 95"/>
          <p:cNvSpPr txBox="1"/>
          <p:nvPr/>
        </p:nvSpPr>
        <p:spPr>
          <a:xfrm>
            <a:off x="4791200" y="11907"/>
            <a:ext cx="2609600" cy="8716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2800" b="1">
                <a:solidFill>
                  <a:srgbClr val="FFFFFF"/>
                </a:solidFill>
              </a:rPr>
              <a:t>“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10823977" y="557417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‹#›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351037"/>
      </p:ext>
    </p:extLst>
  </p:cSld>
  <p:clrMapOvr>
    <a:masterClrMapping/>
  </p:clrMapOvr>
  <p:transition advTm="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0BA3-5202-459E-84BA-EC568C34BD8C}" type="datetimeFigureOut">
              <a:rPr lang="zh-HK" altLang="en-US" smtClean="0"/>
              <a:t>12/3/2019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62F8-014A-4AC6-B373-5A621FB3096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2894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0BA3-5202-459E-84BA-EC568C34BD8C}" type="datetimeFigureOut">
              <a:rPr lang="zh-HK" altLang="en-US" smtClean="0"/>
              <a:t>12/3/2019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62F8-014A-4AC6-B373-5A621FB3096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3828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0BA3-5202-459E-84BA-EC568C34BD8C}" type="datetimeFigureOut">
              <a:rPr lang="zh-HK" altLang="en-US" smtClean="0"/>
              <a:t>12/3/2019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62F8-014A-4AC6-B373-5A621FB3096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92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0BA3-5202-459E-84BA-EC568C34BD8C}" type="datetimeFigureOut">
              <a:rPr lang="zh-HK" altLang="en-US" smtClean="0"/>
              <a:t>12/3/2019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62F8-014A-4AC6-B373-5A621FB3096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2835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0BA3-5202-459E-84BA-EC568C34BD8C}" type="datetimeFigureOut">
              <a:rPr lang="zh-HK" altLang="en-US" smtClean="0"/>
              <a:t>12/3/2019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62F8-014A-4AC6-B373-5A621FB3096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9816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0BA3-5202-459E-84BA-EC568C34BD8C}" type="datetimeFigureOut">
              <a:rPr lang="zh-HK" altLang="en-US" smtClean="0"/>
              <a:t>12/3/2019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62F8-014A-4AC6-B373-5A621FB3096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3038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0BA3-5202-459E-84BA-EC568C34BD8C}" type="datetimeFigureOut">
              <a:rPr lang="zh-HK" altLang="en-US" smtClean="0"/>
              <a:t>12/3/2019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62F8-014A-4AC6-B373-5A621FB3096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2261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0BA3-5202-459E-84BA-EC568C34BD8C}" type="datetimeFigureOut">
              <a:rPr lang="zh-HK" altLang="en-US" smtClean="0"/>
              <a:t>12/3/2019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62F8-014A-4AC6-B373-5A621FB3096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6436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0BA3-5202-459E-84BA-EC568C34BD8C}" type="datetimeFigureOut">
              <a:rPr lang="zh-HK" altLang="en-US" smtClean="0"/>
              <a:t>12/3/2019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762F8-014A-4AC6-B373-5A621FB3096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03924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ctrTitle"/>
          </p:nvPr>
        </p:nvSpPr>
        <p:spPr>
          <a:xfrm>
            <a:off x="1389818" y="919922"/>
            <a:ext cx="9401750" cy="4294400"/>
          </a:xfrm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r>
              <a:rPr lang="zh-TW" altLang="en-US" sz="3600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>第</a:t>
            </a:r>
            <a:r>
              <a:rPr lang="en-US" altLang="zh-TW" sz="3600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>5</a:t>
            </a:r>
            <a:r>
              <a:rPr lang="zh-TW" altLang="en-US" sz="3600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>屆</a:t>
            </a:r>
            <a:r>
              <a:rPr lang="en-US" altLang="zh-TW" sz="3600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/>
            </a:r>
            <a:br>
              <a:rPr lang="en-US" altLang="zh-TW" sz="3600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</a:br>
            <a:r>
              <a:rPr lang="zh-TW" altLang="en-US" sz="3600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>香港大學生創新及創業大賽</a:t>
            </a:r>
            <a:r>
              <a:rPr lang="en-US" altLang="zh-TW" sz="3600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/>
            </a:r>
            <a:br>
              <a:rPr lang="en-US" altLang="zh-TW" sz="3600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</a:br>
            <a:r>
              <a:rPr lang="en-US" altLang="zh-TW" sz="1600" b="1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>The 5</a:t>
            </a:r>
            <a:r>
              <a:rPr lang="en-US" altLang="zh-TW" sz="1600" b="1" baseline="300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>th</a:t>
            </a:r>
            <a:r>
              <a:rPr lang="en-US" altLang="zh-TW" sz="1600" b="1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> Hong Kong University Student Innovation and Entrepreneurship Competition</a:t>
            </a:r>
            <a:r>
              <a:rPr lang="en-US" altLang="zh-TW" sz="1600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/>
            </a:r>
            <a:br>
              <a:rPr lang="en-US" altLang="zh-TW" sz="1600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</a:br>
            <a:r>
              <a:rPr lang="en-US" altLang="zh-TW" sz="1600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/>
            </a:r>
            <a:br>
              <a:rPr lang="en-US" altLang="zh-TW" sz="1600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</a:br>
            <a:r>
              <a:rPr lang="zh-TW" altLang="en-US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>創業組別</a:t>
            </a:r>
            <a:r>
              <a:rPr lang="en-US" altLang="zh-TW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>-</a:t>
            </a:r>
            <a:r>
              <a:rPr lang="zh-TW" altLang="en-US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>簡報</a:t>
            </a:r>
            <a:r>
              <a:rPr lang="zh-TW" altLang="en-US" b="1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>指引</a:t>
            </a:r>
            <a:r>
              <a:rPr lang="en-US" altLang="zh-TW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/>
            </a:r>
            <a:br>
              <a:rPr lang="en-US" altLang="zh-TW" b="1" kern="1200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</a:br>
            <a:r>
              <a:rPr lang="en-US" altLang="zh-TW" sz="2400" b="1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>Entrepreneurship </a:t>
            </a:r>
            <a:r>
              <a:rPr lang="en-US" altLang="zh-TW" sz="2400" b="1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</a:rPr>
              <a:t>–</a:t>
            </a:r>
            <a:r>
              <a:rPr lang="en-US" altLang="zh-TW" sz="2400" b="1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>PowerPoint </a:t>
            </a:r>
            <a:r>
              <a:rPr lang="en-US" altLang="zh-TW" sz="2400" b="1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</a:rPr>
              <a:t>Guidelines</a:t>
            </a:r>
            <a:r>
              <a:rPr lang="en-US" altLang="zh-TW" sz="2400" b="1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  <a:cs typeface="+mn-cs"/>
              </a:rPr>
              <a:t> </a:t>
            </a:r>
            <a:endParaRPr lang="en" sz="2400" b="1" dirty="0">
              <a:solidFill>
                <a:schemeClr val="bg1"/>
              </a:solidFill>
              <a:latin typeface="華康流隸體W5" panose="03000509000000000000" pitchFamily="65" charset="-120"/>
              <a:ea typeface="華康流隸體W5" panose="03000509000000000000" pitchFamily="65" charset="-120"/>
              <a:cs typeface="+mn-cs"/>
            </a:endParaRPr>
          </a:p>
        </p:txBody>
      </p:sp>
      <p:pic>
        <p:nvPicPr>
          <p:cNvPr id="4" name="圖片 22" descr="Z:\新一代行政資料\新一代\jpg\~彩色中文全名logo(+1974).jpg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394" y="5690226"/>
            <a:ext cx="3104396" cy="9137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4850356"/>
      </p:ext>
    </p:extLst>
  </p:cSld>
  <p:clrMapOvr>
    <a:masterClrMapping/>
  </p:clrMapOvr>
  <p:transition advTm="5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22" descr="Z:\新一代行政資料\新一代\jpg\~彩色中文全名logo(+1974).jpg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3674" y="587282"/>
            <a:ext cx="3104396" cy="91372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347547" y="887086"/>
            <a:ext cx="3795284" cy="3507200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002060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創業計劃 </a:t>
            </a:r>
            <a:r>
              <a:rPr lang="en-US" altLang="zh-TW" dirty="0">
                <a:solidFill>
                  <a:srgbClr val="002060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/>
            </a:r>
            <a:br>
              <a:rPr lang="en-US" altLang="zh-TW" dirty="0">
                <a:solidFill>
                  <a:srgbClr val="002060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</a:br>
            <a:r>
              <a:rPr lang="en-US" altLang="zh-TW" sz="2800" dirty="0">
                <a:solidFill>
                  <a:srgbClr val="002060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(</a:t>
            </a:r>
            <a:r>
              <a:rPr lang="zh-TW" altLang="en-US" sz="2800" dirty="0">
                <a:solidFill>
                  <a:srgbClr val="002060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創意組</a:t>
            </a:r>
            <a:r>
              <a:rPr lang="en-US" altLang="zh-TW" sz="2800" dirty="0">
                <a:solidFill>
                  <a:srgbClr val="002060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)</a:t>
            </a:r>
            <a:r>
              <a:rPr lang="en-US" altLang="zh-TW" dirty="0">
                <a:solidFill>
                  <a:srgbClr val="002060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/>
            </a:r>
            <a:br>
              <a:rPr lang="en-US" altLang="zh-TW" dirty="0">
                <a:solidFill>
                  <a:srgbClr val="002060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</a:br>
            <a:r>
              <a:rPr lang="en-US" altLang="zh-TW" sz="2800" dirty="0">
                <a:solidFill>
                  <a:srgbClr val="002060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Entrepreneurship Proposal</a:t>
            </a:r>
            <a:endParaRPr lang="zh-HK" altLang="en-US" sz="2800" dirty="0">
              <a:solidFill>
                <a:srgbClr val="002060"/>
              </a:solidFill>
              <a:latin typeface="華康平劇體W7" panose="040B0709000000000000" pitchFamily="81" charset="-120"/>
              <a:ea typeface="華康平劇體W7" panose="040B0709000000000000" pitchFamily="81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408630" y="1668319"/>
            <a:ext cx="10130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簡報不多於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頁，內容必須包括但不局限於以下項目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:</a:t>
            </a:r>
          </a:p>
          <a:p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No more than 20 pages, including but not limited to the </a:t>
            </a:r>
          </a:p>
          <a:p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following items: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3747539" y="2415753"/>
            <a:ext cx="821960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2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計劃簡介     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	Project summary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團隊介紹                                    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Team profile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產品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服務特點 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Product/service characteristics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商業模式  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	Business model </a:t>
            </a: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市場分析</a:t>
            </a:r>
            <a:r>
              <a:rPr lang="en-US" altLang="zh-HK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	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Marketing 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發展前景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HK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              Development and prospects     </a:t>
            </a:r>
            <a:endParaRPr lang="zh-HK" altLang="en-US" sz="2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HK" altLang="en-US" sz="2400" dirty="0">
              <a:solidFill>
                <a:srgbClr val="00206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408630" y="5039283"/>
            <a:ext cx="10130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歡迎附上短片介紹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</a:p>
          <a:p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Introduction video attachment is welcomed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TW" sz="2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5217222"/>
      </p:ext>
    </p:extLst>
  </p:cSld>
  <p:clrMapOvr>
    <a:masterClrMapping/>
  </p:clrMapOvr>
  <p:transition advTm="5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22" descr="Z:\新一代行政資料\新一代\jpg\~彩色中文全名logo(+1974).jpg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3674" y="587282"/>
            <a:ext cx="3104396" cy="91372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800" y="872647"/>
            <a:ext cx="2856000" cy="35072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初創企業</a:t>
            </a:r>
            <a:r>
              <a:rPr lang="en-US" altLang="zh-TW" sz="48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/>
            </a:r>
            <a:br>
              <a:rPr lang="en-US" altLang="zh-TW" sz="48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</a:br>
            <a:r>
              <a:rPr lang="en-US" altLang="zh-TW" sz="32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(</a:t>
            </a:r>
            <a:r>
              <a:rPr lang="zh-TW" altLang="en-US" sz="32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初創組</a:t>
            </a:r>
            <a:r>
              <a:rPr lang="en-US" altLang="zh-TW" sz="32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)</a:t>
            </a:r>
            <a:r>
              <a:rPr lang="en-US" altLang="zh-TW" sz="48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/>
            </a:r>
            <a:br>
              <a:rPr lang="en-US" altLang="zh-TW" sz="48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</a:br>
            <a:r>
              <a:rPr lang="en-US" altLang="zh-TW" sz="32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Startup</a:t>
            </a:r>
            <a:endParaRPr lang="zh-HK" altLang="en-US" sz="3200" dirty="0">
              <a:solidFill>
                <a:schemeClr val="bg1"/>
              </a:solidFill>
              <a:latin typeface="華康平劇體W7" panose="040B0709000000000000" pitchFamily="81" charset="-120"/>
              <a:ea typeface="華康平劇體W7" panose="040B0709000000000000" pitchFamily="81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309397" y="1353555"/>
            <a:ext cx="101300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簡報不多於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頁，內容包括但不局限於以下項目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r>
              <a:rPr lang="en-US" altLang="zh-TW" sz="1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No more than 20 pages, including but not limited to the following items:</a:t>
            </a:r>
          </a:p>
        </p:txBody>
      </p:sp>
      <p:sp>
        <p:nvSpPr>
          <p:cNvPr id="3" name="矩形 2"/>
          <p:cNvSpPr/>
          <p:nvPr/>
        </p:nvSpPr>
        <p:spPr>
          <a:xfrm>
            <a:off x="3318824" y="2032392"/>
            <a:ext cx="8353057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HK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Section 1  </a:t>
            </a:r>
            <a:r>
              <a:rPr lang="zh-HK" altLang="zh-HK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公司簡介</a:t>
            </a:r>
            <a:r>
              <a:rPr lang="en-US" altLang="zh-HK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Company </a:t>
            </a:r>
            <a:r>
              <a:rPr lang="en-US" altLang="zh-HK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Summary </a:t>
            </a:r>
            <a:endParaRPr lang="zh-TW" altLang="zh-HK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TW" altLang="en-US" sz="1000" dirty="0">
                <a:solidFill>
                  <a:schemeClr val="bg1"/>
                </a:solidFill>
                <a:highlight>
                  <a:srgbClr val="00008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例如 </a:t>
            </a:r>
            <a:r>
              <a:rPr lang="en-US" altLang="zh-TW" sz="1000" dirty="0">
                <a:solidFill>
                  <a:schemeClr val="bg1"/>
                </a:solidFill>
                <a:highlight>
                  <a:srgbClr val="00008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For Example</a:t>
            </a:r>
            <a:endParaRPr lang="en-US" altLang="zh-HK" sz="1000" dirty="0">
              <a:solidFill>
                <a:schemeClr val="bg1"/>
              </a:solidFill>
              <a:highlight>
                <a:srgbClr val="00008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0"/>
              </a:spcAft>
            </a:pPr>
            <a:r>
              <a:rPr lang="zh-HK" altLang="zh-HK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</a:t>
            </a: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願景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		  Vision and value proposition  </a:t>
            </a:r>
            <a:endParaRPr lang="en-US" altLang="zh-HK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0"/>
              </a:spcAft>
            </a:pPr>
            <a:r>
              <a:rPr lang="zh-TW" altLang="en-US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發展歷史</a:t>
            </a:r>
            <a:r>
              <a:rPr lang="en-US" altLang="zh-TW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	  Development history</a:t>
            </a:r>
            <a:endParaRPr lang="zh-TW" altLang="zh-HK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0"/>
              </a:spcAft>
            </a:pP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核心團隊介紹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		  Core team profile </a:t>
            </a:r>
            <a:endParaRPr lang="zh-TW" altLang="zh-HK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0"/>
              </a:spcAft>
              <a:tabLst>
                <a:tab pos="581025" algn="l"/>
              </a:tabLst>
            </a:pP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endParaRPr lang="zh-TW" altLang="zh-HK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0"/>
              </a:spcAft>
            </a:pPr>
            <a:r>
              <a:rPr lang="en-US" altLang="zh-HK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Section 2  </a:t>
            </a:r>
            <a:r>
              <a:rPr lang="zh-HK" altLang="zh-HK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</a:t>
            </a:r>
            <a:r>
              <a:rPr lang="en-US" altLang="zh-HK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Business Overview</a:t>
            </a:r>
          </a:p>
          <a:p>
            <a:pPr>
              <a:lnSpc>
                <a:spcPct val="150000"/>
              </a:lnSpc>
            </a:pPr>
            <a:r>
              <a:rPr lang="zh-TW" altLang="en-US" sz="1000" dirty="0">
                <a:solidFill>
                  <a:schemeClr val="bg1"/>
                </a:solidFill>
                <a:highlight>
                  <a:srgbClr val="00008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例如 </a:t>
            </a:r>
            <a:r>
              <a:rPr lang="en-US" altLang="zh-TW" sz="1000" dirty="0">
                <a:solidFill>
                  <a:schemeClr val="bg1"/>
                </a:solidFill>
                <a:highlight>
                  <a:srgbClr val="00008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For Example</a:t>
            </a:r>
            <a:endParaRPr lang="zh-TW" altLang="zh-HK" sz="1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0"/>
              </a:spcAft>
            </a:pP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產品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 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Product/service features</a:t>
            </a:r>
            <a:endParaRPr lang="zh-TW" altLang="zh-HK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0"/>
              </a:spcAft>
            </a:pP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項目進度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時間線</a:t>
            </a: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Progress timeline</a:t>
            </a:r>
            <a:endParaRPr lang="zh-TW" altLang="zh-HK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0"/>
              </a:spcAft>
            </a:pP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顧客對象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Target </a:t>
            </a:r>
            <a:r>
              <a:rPr lang="en-US" altLang="zh-HK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market</a:t>
            </a:r>
          </a:p>
          <a:p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市場需求及解決方法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		  Market need and solution 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主要競爭對手及</a:t>
            </a: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產品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服務優勢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Main c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ompetitors and competitive     				  advantages of 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products/ service</a:t>
            </a:r>
            <a:endParaRPr lang="zh-TW" altLang="zh-HK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0073148"/>
      </p:ext>
    </p:extLst>
  </p:cSld>
  <p:clrMapOvr>
    <a:masterClrMapping/>
  </p:clrMapOvr>
  <p:transition advTm="5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3699822" y="1343020"/>
            <a:ext cx="8153822" cy="3637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zh-HK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Section 3   </a:t>
            </a:r>
            <a:r>
              <a:rPr lang="zh-HK" altLang="zh-HK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營運及銷售</a:t>
            </a:r>
            <a:r>
              <a:rPr lang="en-US" altLang="zh-HK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Operational and </a:t>
            </a:r>
            <a:r>
              <a:rPr lang="en-US" altLang="zh-HK" sz="1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Sales </a:t>
            </a:r>
            <a:r>
              <a:rPr lang="en-US" altLang="zh-HK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</a:t>
            </a:r>
            <a:r>
              <a:rPr lang="en-US" altLang="zh-HK" sz="1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lan</a:t>
            </a:r>
            <a:endParaRPr lang="en-US" altLang="zh-HK" sz="1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000" dirty="0">
                <a:solidFill>
                  <a:schemeClr val="bg1"/>
                </a:solidFill>
                <a:highlight>
                  <a:srgbClr val="00008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例如 </a:t>
            </a:r>
            <a:r>
              <a:rPr lang="en-US" altLang="zh-TW" sz="1000" dirty="0">
                <a:solidFill>
                  <a:schemeClr val="bg1"/>
                </a:solidFill>
                <a:highlight>
                  <a:srgbClr val="00008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For Example</a:t>
            </a:r>
            <a:endParaRPr lang="zh-TW" altLang="zh-HK" sz="1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HK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合作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HK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預期合作夥伴及合作模式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Partnership/ business model</a:t>
            </a:r>
            <a:endParaRPr lang="zh-TW" altLang="zh-HK" sz="1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HK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產品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HK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服務銷售方式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Productions/service channels </a:t>
            </a:r>
            <a:endParaRPr lang="zh-TW" altLang="zh-HK" sz="1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HK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宣傳方法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Promotion channels</a:t>
            </a:r>
            <a:endParaRPr lang="zh-TW" altLang="zh-HK" sz="1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0" indent="0">
              <a:buNone/>
            </a:pPr>
            <a:endParaRPr lang="zh-TW" altLang="zh-HK" sz="1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HK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Section 4   </a:t>
            </a:r>
            <a:r>
              <a:rPr lang="zh-HK" altLang="zh-HK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財務</a:t>
            </a:r>
            <a:r>
              <a:rPr lang="zh-HK" altLang="zh-HK" sz="1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預算</a:t>
            </a:r>
            <a:r>
              <a:rPr lang="en-US" altLang="zh-HK" sz="1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Finance </a:t>
            </a:r>
            <a:r>
              <a:rPr lang="en-US" altLang="zh-HK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Projection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000" dirty="0">
                <a:solidFill>
                  <a:schemeClr val="bg1"/>
                </a:solidFill>
                <a:highlight>
                  <a:srgbClr val="00008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例如 </a:t>
            </a:r>
            <a:r>
              <a:rPr lang="en-US" altLang="zh-TW" sz="1000" dirty="0">
                <a:solidFill>
                  <a:schemeClr val="bg1"/>
                </a:solidFill>
                <a:highlight>
                  <a:srgbClr val="00008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For Example</a:t>
            </a:r>
            <a:endParaRPr lang="zh-TW" altLang="zh-HK" sz="1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HK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創業資金來源及所佔比例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Kickstart capital and distribution </a:t>
            </a:r>
            <a:endParaRPr lang="zh-TW" altLang="zh-HK" sz="1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HK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預計支出及成本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Expected expense and cost </a:t>
            </a:r>
            <a:endParaRPr lang="zh-TW" altLang="zh-HK" sz="1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HK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預計收入及來源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Expected income and sources</a:t>
            </a:r>
            <a:endParaRPr lang="zh-TW" altLang="zh-HK" sz="1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HK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首三年財務預算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Financial budget of the first three years</a:t>
            </a:r>
            <a:endParaRPr lang="zh-TW" altLang="zh-HK" sz="1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endParaRPr lang="zh-TW" altLang="zh-HK" sz="1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360769" y="4857175"/>
            <a:ext cx="10130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歡迎附上短片介紹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</a:p>
          <a:p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Introduction video attachment is welcomed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TW" sz="2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124988" y="888580"/>
            <a:ext cx="2856000" cy="35072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初創企業</a:t>
            </a:r>
            <a:r>
              <a:rPr lang="en-US" altLang="zh-TW" sz="48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/>
            </a:r>
            <a:br>
              <a:rPr lang="en-US" altLang="zh-TW" sz="48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</a:br>
            <a:r>
              <a:rPr lang="en-US" altLang="zh-TW" sz="32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(</a:t>
            </a:r>
            <a:r>
              <a:rPr lang="zh-TW" altLang="en-US" sz="32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初創組</a:t>
            </a:r>
            <a:r>
              <a:rPr lang="en-US" altLang="zh-TW" sz="32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)</a:t>
            </a:r>
            <a:r>
              <a:rPr lang="en-US" altLang="zh-TW" sz="48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/>
            </a:r>
            <a:br>
              <a:rPr lang="en-US" altLang="zh-TW" sz="48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</a:br>
            <a:r>
              <a:rPr lang="en-US" altLang="zh-TW" sz="3200" dirty="0">
                <a:solidFill>
                  <a:schemeClr val="bg1"/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Startup</a:t>
            </a:r>
            <a:endParaRPr lang="zh-HK" altLang="en-US" sz="3200" dirty="0">
              <a:solidFill>
                <a:schemeClr val="bg1"/>
              </a:solidFill>
              <a:latin typeface="華康平劇體W7" panose="040B0709000000000000" pitchFamily="81" charset="-120"/>
              <a:ea typeface="華康平劇體W7" panose="040B0709000000000000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49221407"/>
      </p:ext>
    </p:extLst>
  </p:cSld>
  <p:clrMapOvr>
    <a:masterClrMapping/>
  </p:clrMapOvr>
  <p:transition advTm="5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22" descr="Z:\新一代行政資料\新一代\jpg\~彩色中文全名logo(+1974).jpg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3674" y="587282"/>
            <a:ext cx="3104396" cy="91372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-428383" y="699583"/>
            <a:ext cx="3914489" cy="3506788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成長企業</a:t>
            </a:r>
            <a:r>
              <a:rPr lang="en-US" altLang="zh-TW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/>
            </a:r>
            <a:br>
              <a:rPr lang="en-US" altLang="zh-TW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</a:br>
            <a:r>
              <a:rPr lang="en-US" altLang="zh-TW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(</a:t>
            </a:r>
            <a:r>
              <a:rPr lang="zh-TW" altLang="en-US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成長組</a:t>
            </a:r>
            <a:r>
              <a:rPr lang="en-US" altLang="zh-TW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)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/>
            </a:r>
            <a:b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</a:br>
            <a:r>
              <a:rPr lang="en-US" altLang="zh-TW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Growth Enterprise</a:t>
            </a:r>
            <a:endParaRPr lang="zh-HK" altLang="en-US" sz="2800" dirty="0">
              <a:solidFill>
                <a:schemeClr val="accent4">
                  <a:lumMod val="60000"/>
                  <a:lumOff val="40000"/>
                </a:schemeClr>
              </a:solidFill>
              <a:latin typeface="華康平劇體W7" panose="040B0709000000000000" pitchFamily="81" charset="-120"/>
              <a:ea typeface="華康平劇體W7" panose="040B0709000000000000" pitchFamily="81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326715" y="1408944"/>
            <a:ext cx="10130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簡報不多於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頁，內容必須包括但不局限於以下項目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No more than 20 pages, including but not limited to the following items:     </a:t>
            </a:r>
          </a:p>
        </p:txBody>
      </p:sp>
      <p:sp>
        <p:nvSpPr>
          <p:cNvPr id="8" name="矩形 7"/>
          <p:cNvSpPr/>
          <p:nvPr/>
        </p:nvSpPr>
        <p:spPr>
          <a:xfrm>
            <a:off x="3318824" y="2032392"/>
            <a:ext cx="8353057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HK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Section 1  </a:t>
            </a:r>
            <a:r>
              <a:rPr lang="zh-HK" altLang="zh-HK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公司簡介</a:t>
            </a:r>
            <a:r>
              <a:rPr lang="en-US" altLang="zh-HK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Company </a:t>
            </a:r>
            <a:r>
              <a:rPr lang="en-US" altLang="zh-HK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Summary </a:t>
            </a:r>
            <a:endParaRPr lang="zh-TW" altLang="zh-HK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TW" altLang="en-US" sz="1000" dirty="0">
                <a:solidFill>
                  <a:schemeClr val="bg1"/>
                </a:solidFill>
                <a:highlight>
                  <a:srgbClr val="00008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例如 </a:t>
            </a:r>
            <a:r>
              <a:rPr lang="en-US" altLang="zh-TW" sz="1000" dirty="0">
                <a:solidFill>
                  <a:schemeClr val="bg1"/>
                </a:solidFill>
                <a:highlight>
                  <a:srgbClr val="00008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For Example</a:t>
            </a:r>
            <a:endParaRPr lang="en-US" altLang="zh-HK" sz="1000" dirty="0">
              <a:solidFill>
                <a:schemeClr val="bg1"/>
              </a:solidFill>
              <a:highlight>
                <a:srgbClr val="00008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0"/>
              </a:spcAft>
            </a:pPr>
            <a:r>
              <a:rPr lang="zh-HK" altLang="zh-HK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</a:t>
            </a: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願景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		  Vision and value proposition  </a:t>
            </a:r>
            <a:endParaRPr lang="en-US" altLang="zh-HK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0"/>
              </a:spcAft>
            </a:pPr>
            <a:r>
              <a:rPr lang="zh-TW" altLang="en-US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發展歷史</a:t>
            </a:r>
            <a:r>
              <a:rPr lang="en-US" altLang="zh-TW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	  Development history</a:t>
            </a:r>
            <a:endParaRPr lang="zh-TW" altLang="zh-HK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0"/>
              </a:spcAft>
            </a:pP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核心團隊介紹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		  Core team profile </a:t>
            </a:r>
            <a:endParaRPr lang="zh-TW" altLang="zh-HK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0"/>
              </a:spcAft>
              <a:tabLst>
                <a:tab pos="581025" algn="l"/>
              </a:tabLst>
            </a:pP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endParaRPr lang="zh-TW" altLang="zh-HK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0"/>
              </a:spcAft>
            </a:pPr>
            <a:r>
              <a:rPr lang="en-US" altLang="zh-HK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Section 2  </a:t>
            </a:r>
            <a:r>
              <a:rPr lang="zh-HK" altLang="zh-HK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</a:t>
            </a:r>
            <a:r>
              <a:rPr lang="en-US" altLang="zh-HK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Business Overview</a:t>
            </a:r>
          </a:p>
          <a:p>
            <a:pPr>
              <a:lnSpc>
                <a:spcPct val="150000"/>
              </a:lnSpc>
            </a:pPr>
            <a:r>
              <a:rPr lang="zh-TW" altLang="en-US" sz="1000" dirty="0">
                <a:solidFill>
                  <a:schemeClr val="bg1"/>
                </a:solidFill>
                <a:highlight>
                  <a:srgbClr val="00008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例如 </a:t>
            </a:r>
            <a:r>
              <a:rPr lang="en-US" altLang="zh-TW" sz="1000" dirty="0">
                <a:solidFill>
                  <a:schemeClr val="bg1"/>
                </a:solidFill>
                <a:highlight>
                  <a:srgbClr val="00008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For Example</a:t>
            </a:r>
            <a:endParaRPr lang="zh-TW" altLang="zh-HK" sz="1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0"/>
              </a:spcAft>
            </a:pP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產品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 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Product/service features</a:t>
            </a:r>
            <a:endParaRPr lang="zh-TW" altLang="zh-HK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0"/>
              </a:spcAft>
            </a:pP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項目進度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時間線</a:t>
            </a: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Progress timeline</a:t>
            </a:r>
            <a:endParaRPr lang="zh-TW" altLang="zh-HK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0"/>
              </a:spcAft>
            </a:pP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顧客對象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Target </a:t>
            </a:r>
            <a:r>
              <a:rPr lang="en-US" altLang="zh-HK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market</a:t>
            </a:r>
          </a:p>
          <a:p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市場需求及解決方法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		  Market need and solution 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主要競爭對手及</a:t>
            </a: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產品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HK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服務優勢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Main c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ompetitors and competitive     				  advantages of </a:t>
            </a:r>
            <a:r>
              <a:rPr lang="en-US" altLang="zh-HK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products/ service</a:t>
            </a:r>
            <a:endParaRPr lang="zh-TW" altLang="zh-HK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8934137"/>
      </p:ext>
    </p:extLst>
  </p:cSld>
  <p:clrMapOvr>
    <a:masterClrMapping/>
  </p:clrMapOvr>
  <p:transition advTm="5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-511728" y="706158"/>
            <a:ext cx="4075427" cy="3506788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成長企業</a:t>
            </a:r>
            <a:r>
              <a:rPr lang="en-US" altLang="zh-TW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/>
            </a:r>
            <a:br>
              <a:rPr lang="en-US" altLang="zh-TW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</a:br>
            <a:r>
              <a:rPr lang="en-US" altLang="zh-TW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(</a:t>
            </a:r>
            <a:r>
              <a:rPr lang="zh-TW" altLang="en-US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成長組</a:t>
            </a:r>
            <a:r>
              <a:rPr lang="en-US" altLang="zh-TW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)</a:t>
            </a:r>
            <a: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/>
            </a:r>
            <a:br>
              <a:rPr lang="en-US" altLang="zh-TW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</a:br>
            <a:r>
              <a:rPr lang="en-US" altLang="zh-TW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華康平劇體W7" panose="040B0709000000000000" pitchFamily="81" charset="-120"/>
                <a:ea typeface="華康平劇體W7" panose="040B0709000000000000" pitchFamily="81" charset="-120"/>
              </a:rPr>
              <a:t>Growth Enterprise</a:t>
            </a:r>
            <a:endParaRPr lang="zh-HK" altLang="en-US" sz="2800" dirty="0">
              <a:solidFill>
                <a:schemeClr val="accent4">
                  <a:lumMod val="60000"/>
                  <a:lumOff val="40000"/>
                </a:schemeClr>
              </a:solidFill>
              <a:latin typeface="華康平劇體W7" panose="040B0709000000000000" pitchFamily="81" charset="-120"/>
              <a:ea typeface="華康平劇體W7" panose="040B0709000000000000" pitchFamily="81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192492" y="4674400"/>
            <a:ext cx="10130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歡迎附上短片介紹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</a:p>
          <a:p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Introduction video attachment is welcomed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TW" sz="2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版面配置區 4"/>
          <p:cNvSpPr>
            <a:spLocks noGrp="1"/>
          </p:cNvSpPr>
          <p:nvPr>
            <p:ph type="body" idx="1"/>
          </p:nvPr>
        </p:nvSpPr>
        <p:spPr>
          <a:xfrm>
            <a:off x="3572088" y="1667286"/>
            <a:ext cx="8153822" cy="2889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zh-HK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Section 3   </a:t>
            </a:r>
            <a:r>
              <a:rPr lang="zh-HK" altLang="zh-HK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營運及</a:t>
            </a:r>
            <a:r>
              <a:rPr lang="zh-HK" altLang="zh-HK" sz="1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銷售</a:t>
            </a:r>
            <a:r>
              <a:rPr lang="en-US" altLang="zh-HK" sz="1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Operational </a:t>
            </a:r>
            <a:r>
              <a:rPr lang="en-US" altLang="zh-HK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and </a:t>
            </a:r>
            <a:r>
              <a:rPr lang="en-US" altLang="zh-HK" sz="1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Sales </a:t>
            </a:r>
            <a:r>
              <a:rPr lang="en-US" altLang="zh-HK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</a:t>
            </a:r>
            <a:r>
              <a:rPr lang="en-US" altLang="zh-HK" sz="1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lan</a:t>
            </a:r>
            <a:endParaRPr lang="en-US" altLang="zh-HK" sz="1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000" dirty="0">
                <a:solidFill>
                  <a:schemeClr val="bg1"/>
                </a:solidFill>
                <a:highlight>
                  <a:srgbClr val="00008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例如 </a:t>
            </a:r>
            <a:r>
              <a:rPr lang="en-US" altLang="zh-TW" sz="1000" dirty="0">
                <a:solidFill>
                  <a:schemeClr val="bg1"/>
                </a:solidFill>
                <a:highlight>
                  <a:srgbClr val="00008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For Example</a:t>
            </a:r>
            <a:endParaRPr lang="zh-TW" altLang="zh-HK" sz="1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HK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合作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HK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預期合作夥伴及合作模式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Partnership/ business model</a:t>
            </a:r>
            <a:endParaRPr lang="zh-TW" altLang="zh-HK" sz="1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HK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產品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HK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服務銷售方式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Productions/service channels </a:t>
            </a:r>
            <a:endParaRPr lang="zh-TW" altLang="zh-HK" sz="1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HK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宣傳方法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         Promotion strategy</a:t>
            </a:r>
            <a:endParaRPr lang="zh-TW" altLang="zh-HK" sz="1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zh-HK" sz="1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HK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Section 4   </a:t>
            </a:r>
            <a:r>
              <a:rPr lang="zh-HK" altLang="zh-HK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財務</a:t>
            </a:r>
            <a:r>
              <a:rPr lang="zh-HK" altLang="zh-HK" sz="1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預算</a:t>
            </a:r>
            <a:r>
              <a:rPr lang="en-US" altLang="zh-HK" sz="1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Finance </a:t>
            </a:r>
            <a:r>
              <a:rPr lang="en-US" altLang="zh-HK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Projection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1000" dirty="0">
                <a:solidFill>
                  <a:schemeClr val="bg1"/>
                </a:solidFill>
                <a:highlight>
                  <a:srgbClr val="00008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例如 </a:t>
            </a:r>
            <a:r>
              <a:rPr lang="en-US" altLang="zh-TW" sz="1000" dirty="0">
                <a:solidFill>
                  <a:schemeClr val="bg1"/>
                </a:solidFill>
                <a:highlight>
                  <a:srgbClr val="00008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For Example</a:t>
            </a:r>
            <a:endParaRPr lang="zh-TW" altLang="zh-HK" sz="10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HK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創業資金來源及所佔比例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Kickstart capital and distribution </a:t>
            </a:r>
            <a:endParaRPr lang="zh-TW" altLang="zh-HK" sz="1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實際財務狀況</a:t>
            </a:r>
            <a:r>
              <a:rPr lang="zh-HK" altLang="en-US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Actual financial conditions</a:t>
            </a:r>
            <a:endParaRPr lang="zh-TW" altLang="zh-HK" sz="1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未來三</a:t>
            </a:r>
            <a:r>
              <a:rPr lang="zh-HK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年財務預算</a:t>
            </a:r>
            <a:r>
              <a:rPr lang="en-US" altLang="zh-HK" sz="1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Financial budget of the future three years</a:t>
            </a:r>
          </a:p>
        </p:txBody>
      </p:sp>
    </p:spTree>
    <p:extLst>
      <p:ext uri="{BB962C8B-B14F-4D97-AF65-F5344CB8AC3E}">
        <p14:creationId xmlns:p14="http://schemas.microsoft.com/office/powerpoint/2010/main" val="420193635"/>
      </p:ext>
    </p:extLst>
  </p:cSld>
  <p:clrMapOvr>
    <a:masterClrMapping/>
  </p:clrMapOvr>
  <p:transition advTm="5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28420" y="713876"/>
            <a:ext cx="3290637" cy="3544713"/>
          </a:xfrm>
        </p:spPr>
        <p:txBody>
          <a:bodyPr/>
          <a:lstStyle/>
          <a:p>
            <a:pPr algn="ctr"/>
            <a:r>
              <a:rPr lang="zh-TW" altLang="en-US" sz="4000" b="1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</a:rPr>
              <a:t>簡報指引</a:t>
            </a:r>
            <a:r>
              <a:rPr lang="en-US" altLang="zh-TW" sz="3600" b="1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</a:rPr>
              <a:t>PowerPoint Guidelines </a:t>
            </a:r>
            <a:endParaRPr lang="zh-HK" altLang="en-US" sz="36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84605" y="2697600"/>
            <a:ext cx="7404179" cy="4160400"/>
          </a:xfrm>
        </p:spPr>
        <p:txBody>
          <a:bodyPr/>
          <a:lstStyle/>
          <a:p>
            <a:r>
              <a:rPr lang="en-US" altLang="zh-HK" dirty="0"/>
              <a:t>https://articles.bplans.com/what-to-include-in-your-pitch-deck/</a:t>
            </a:r>
            <a:br>
              <a:rPr lang="en-US" altLang="zh-HK" dirty="0"/>
            </a:br>
            <a:endParaRPr lang="en-US" altLang="zh-HK" dirty="0"/>
          </a:p>
          <a:p>
            <a:r>
              <a:rPr lang="en-US" altLang="zh-HK" dirty="0"/>
              <a:t>https://venngage.com/blog/best-pitch-decks/</a:t>
            </a:r>
            <a:br>
              <a:rPr lang="en-US" altLang="zh-HK" dirty="0"/>
            </a:br>
            <a:endParaRPr lang="en-US" altLang="zh-HK" dirty="0"/>
          </a:p>
          <a:p>
            <a:r>
              <a:rPr lang="en-US" altLang="zh-HK" dirty="0"/>
              <a:t>https://piktochart.com/blog/startup-pitch-decks-what-you-can-learn/</a:t>
            </a:r>
            <a:endParaRPr lang="zh-HK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3566983" y="1566978"/>
            <a:ext cx="82328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歡迎瀏覽以下網站作參考之用。</a:t>
            </a:r>
            <a:endParaRPr lang="en-US" altLang="zh-HK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HK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Please feel free to visit the following </a:t>
            </a:r>
            <a:r>
              <a:rPr lang="en-US" altLang="zh-HK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websites </a:t>
            </a:r>
            <a:r>
              <a:rPr lang="en-US" altLang="zh-HK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for your reference. </a:t>
            </a:r>
            <a:endParaRPr lang="zh-HK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28722152"/>
      </p:ext>
    </p:extLst>
  </p:cSld>
  <p:clrMapOvr>
    <a:masterClrMapping/>
  </p:clrMapOvr>
  <p:transition advTm="5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g icon的圖片搜尋結果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401" y="3748563"/>
            <a:ext cx="901900" cy="90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3"/>
          <p:cNvSpPr txBox="1"/>
          <p:nvPr/>
        </p:nvSpPr>
        <p:spPr>
          <a:xfrm>
            <a:off x="3172312" y="3849210"/>
            <a:ext cx="15438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H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3600" b="1" dirty="0">
                <a:latin typeface="華康流隸體W5" panose="03000509000000000000" pitchFamily="65" charset="-120"/>
                <a:ea typeface="華康流隸體W5" panose="03000509000000000000" pitchFamily="65" charset="-120"/>
              </a:rPr>
              <a:t>: </a:t>
            </a:r>
            <a:r>
              <a:rPr lang="en-US" altLang="zh-TW" sz="3600" b="1" dirty="0" err="1">
                <a:latin typeface="華康流隸體W5" panose="03000509000000000000" pitchFamily="65" charset="-120"/>
                <a:ea typeface="華康流隸體W5" panose="03000509000000000000" pitchFamily="65" charset="-120"/>
              </a:rPr>
              <a:t>hkngca_iec</a:t>
            </a:r>
            <a:endParaRPr lang="zh-HK" altLang="en-US" sz="3600" b="1" dirty="0">
              <a:latin typeface="華康流隸體W5" panose="03000509000000000000" pitchFamily="65" charset="-120"/>
              <a:ea typeface="華康流隸體W5" panose="03000509000000000000" pitchFamily="65" charset="-120"/>
            </a:endParaRPr>
          </a:p>
        </p:txBody>
      </p:sp>
      <p:pic>
        <p:nvPicPr>
          <p:cNvPr id="6" name="Picture 4" descr="fb icon的圖片搜尋結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821" y="4685194"/>
            <a:ext cx="679060" cy="67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字方塊 5"/>
          <p:cNvSpPr txBox="1"/>
          <p:nvPr/>
        </p:nvSpPr>
        <p:spPr>
          <a:xfrm>
            <a:off x="3165032" y="4650463"/>
            <a:ext cx="8294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H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3600" b="1" dirty="0">
                <a:latin typeface="華康流隸體W5" panose="03000509000000000000" pitchFamily="65" charset="-120"/>
                <a:ea typeface="華康流隸體W5" panose="03000509000000000000" pitchFamily="65" charset="-120"/>
              </a:rPr>
              <a:t>: </a:t>
            </a:r>
            <a:r>
              <a:rPr lang="zh-TW" altLang="en-US" sz="3600" b="1" dirty="0">
                <a:latin typeface="華康流隸體W5" panose="03000509000000000000" pitchFamily="65" charset="-120"/>
                <a:ea typeface="華康流隸體W5" panose="03000509000000000000" pitchFamily="65" charset="-120"/>
              </a:rPr>
              <a:t>香港新一代文化協會創新及創業中心</a:t>
            </a:r>
            <a:endParaRPr lang="zh-HK" altLang="en-US" sz="3600" b="1" dirty="0">
              <a:latin typeface="華康流隸體W5" panose="03000509000000000000" pitchFamily="65" charset="-120"/>
              <a:ea typeface="華康流隸體W5" panose="03000509000000000000" pitchFamily="65" charset="-120"/>
            </a:endParaRPr>
          </a:p>
        </p:txBody>
      </p:sp>
      <p:pic>
        <p:nvPicPr>
          <p:cNvPr id="8" name="Picture 2" descr="phone icon的圖片搜尋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301" y="2368477"/>
            <a:ext cx="666295" cy="666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文字方塊 7"/>
          <p:cNvSpPr txBox="1"/>
          <p:nvPr/>
        </p:nvSpPr>
        <p:spPr>
          <a:xfrm>
            <a:off x="3172312" y="2368477"/>
            <a:ext cx="15438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H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3600" b="1" dirty="0">
                <a:latin typeface="華康流隸體W5" panose="03000509000000000000" pitchFamily="65" charset="-120"/>
                <a:ea typeface="華康流隸體W5" panose="03000509000000000000" pitchFamily="65" charset="-120"/>
              </a:rPr>
              <a:t>: 2528 1993</a:t>
            </a:r>
            <a:endParaRPr lang="zh-HK" altLang="en-US" sz="3600" b="1" dirty="0">
              <a:latin typeface="華康流隸體W5" panose="03000509000000000000" pitchFamily="65" charset="-120"/>
              <a:ea typeface="華康流隸體W5" panose="03000509000000000000" pitchFamily="65" charset="-120"/>
            </a:endParaRPr>
          </a:p>
        </p:txBody>
      </p:sp>
      <p:pic>
        <p:nvPicPr>
          <p:cNvPr id="10" name="Picture 4" descr="email  icon的圖片搜尋結果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301" y="3169730"/>
            <a:ext cx="679480" cy="679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文字方塊 9"/>
          <p:cNvSpPr txBox="1"/>
          <p:nvPr/>
        </p:nvSpPr>
        <p:spPr>
          <a:xfrm>
            <a:off x="3165032" y="3047957"/>
            <a:ext cx="15438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H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3600" b="1" dirty="0">
                <a:latin typeface="華康流隸體W5" panose="03000509000000000000" pitchFamily="65" charset="-120"/>
                <a:ea typeface="華康流隸體W5" panose="03000509000000000000" pitchFamily="65" charset="-120"/>
              </a:rPr>
              <a:t>: </a:t>
            </a:r>
            <a:r>
              <a:rPr lang="en-US" altLang="zh-TW" sz="3600" b="1" dirty="0" err="1">
                <a:latin typeface="華康流隸體W5" panose="03000509000000000000" pitchFamily="65" charset="-120"/>
                <a:ea typeface="華康流隸體W5" panose="03000509000000000000" pitchFamily="65" charset="-120"/>
              </a:rPr>
              <a:t>hkchallengeplus@newgen.org.hk</a:t>
            </a:r>
            <a:endParaRPr lang="zh-HK" altLang="en-US" sz="3600" b="1" dirty="0">
              <a:latin typeface="華康流隸體W5" panose="03000509000000000000" pitchFamily="65" charset="-120"/>
              <a:ea typeface="華康流隸體W5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811920" y="1104616"/>
            <a:ext cx="470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</a:rPr>
              <a:t>查詢 </a:t>
            </a:r>
            <a:r>
              <a:rPr lang="en-US" altLang="zh-TW" sz="4800" b="1" dirty="0">
                <a:solidFill>
                  <a:schemeClr val="bg1"/>
                </a:solidFill>
                <a:latin typeface="華康流隸體W5" panose="03000509000000000000" pitchFamily="65" charset="-120"/>
                <a:ea typeface="華康流隸體W5" panose="03000509000000000000" pitchFamily="65" charset="-120"/>
              </a:rPr>
              <a:t>Enquiry</a:t>
            </a:r>
            <a:endParaRPr lang="zh-HK" altLang="en-US" sz="4800" b="1" dirty="0">
              <a:solidFill>
                <a:schemeClr val="bg1"/>
              </a:solidFill>
              <a:latin typeface="華康流隸體W5" panose="03000509000000000000" pitchFamily="65" charset="-120"/>
              <a:ea typeface="華康流隸體W5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4183380"/>
      </p:ext>
    </p:extLst>
  </p:cSld>
  <p:clrMapOvr>
    <a:masterClrMapping/>
  </p:clrMapOvr>
  <p:transition advTm="5000">
    <p:fade/>
  </p:transition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332</Words>
  <Application>Microsoft Office PowerPoint</Application>
  <PresentationFormat>寬螢幕</PresentationFormat>
  <Paragraphs>86</Paragraphs>
  <Slides>8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7" baseType="lpstr">
      <vt:lpstr>華康流隸體W5</vt:lpstr>
      <vt:lpstr>華康平劇體W7</vt:lpstr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第5屆 香港大學生創新及創業大賽 The 5th Hong Kong University Student Innovation and Entrepreneurship Competition  創業組別-簡報指引 Entrepreneurship –PowerPoint Guidelines </vt:lpstr>
      <vt:lpstr>創業計劃  (創意組) Entrepreneurship Proposal</vt:lpstr>
      <vt:lpstr>初創企業 (初創組) Startup</vt:lpstr>
      <vt:lpstr>初創企業 (初創組) Startup</vt:lpstr>
      <vt:lpstr>成長企業 (成長組) Growth Enterprise</vt:lpstr>
      <vt:lpstr>成長企業 (成長組) Growth Enterprise</vt:lpstr>
      <vt:lpstr>簡報指引PowerPoint Guidelines 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SP02</dc:creator>
  <cp:lastModifiedBy>SP01</cp:lastModifiedBy>
  <cp:revision>38</cp:revision>
  <dcterms:created xsi:type="dcterms:W3CDTF">2019-02-22T05:27:49Z</dcterms:created>
  <dcterms:modified xsi:type="dcterms:W3CDTF">2019-03-12T08:23:25Z</dcterms:modified>
</cp:coreProperties>
</file>